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60A9"/>
    <a:srgbClr val="F2F2F2"/>
    <a:srgbClr val="A7A8AA"/>
    <a:srgbClr val="002068"/>
    <a:srgbClr val="FFC100"/>
    <a:srgbClr val="D0D0D0"/>
    <a:srgbClr val="50E2D0"/>
    <a:srgbClr val="8F2D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 autoAdjust="0"/>
  </p:normalViewPr>
  <p:slideViewPr>
    <p:cSldViewPr snapToGrid="0" showGuides="1">
      <p:cViewPr varScale="1">
        <p:scale>
          <a:sx n="121" d="100"/>
          <a:sy n="12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井上貴博 Takahiro Inoue" userId="cddcb403-2048-4f05-93e8-0ee82801f595" providerId="ADAL" clId="{84AFB8CB-CC04-4BB4-89BF-4FF7A414A8E0}"/>
    <pc:docChg chg="undo custSel addSld delSld modSld">
      <pc:chgData name="井上貴博 Takahiro Inoue" userId="cddcb403-2048-4f05-93e8-0ee82801f595" providerId="ADAL" clId="{84AFB8CB-CC04-4BB4-89BF-4FF7A414A8E0}" dt="2026-03-31T06:26:35.410" v="98" actId="6549"/>
      <pc:docMkLst>
        <pc:docMk/>
      </pc:docMkLst>
      <pc:sldChg chg="new del">
        <pc:chgData name="井上貴博 Takahiro Inoue" userId="cddcb403-2048-4f05-93e8-0ee82801f595" providerId="ADAL" clId="{84AFB8CB-CC04-4BB4-89BF-4FF7A414A8E0}" dt="2026-03-31T06:20:59.451" v="2" actId="47"/>
        <pc:sldMkLst>
          <pc:docMk/>
          <pc:sldMk cId="1328289058" sldId="258"/>
        </pc:sldMkLst>
      </pc:sldChg>
      <pc:sldChg chg="add del">
        <pc:chgData name="井上貴博 Takahiro Inoue" userId="cddcb403-2048-4f05-93e8-0ee82801f595" providerId="ADAL" clId="{84AFB8CB-CC04-4BB4-89BF-4FF7A414A8E0}" dt="2026-03-31T06:26:21.762" v="94" actId="47"/>
        <pc:sldMkLst>
          <pc:docMk/>
          <pc:sldMk cId="2049227174" sldId="259"/>
        </pc:sldMkLst>
      </pc:sldChg>
      <pc:sldChg chg="modSp add mod">
        <pc:chgData name="井上貴博 Takahiro Inoue" userId="cddcb403-2048-4f05-93e8-0ee82801f595" providerId="ADAL" clId="{84AFB8CB-CC04-4BB4-89BF-4FF7A414A8E0}" dt="2026-03-31T06:26:11.085" v="93" actId="403"/>
        <pc:sldMkLst>
          <pc:docMk/>
          <pc:sldMk cId="3049962918" sldId="260"/>
        </pc:sldMkLst>
        <pc:spChg chg="mod">
          <ac:chgData name="井上貴博 Takahiro Inoue" userId="cddcb403-2048-4f05-93e8-0ee82801f595" providerId="ADAL" clId="{84AFB8CB-CC04-4BB4-89BF-4FF7A414A8E0}" dt="2026-03-31T06:26:11.085" v="93" actId="403"/>
          <ac:spMkLst>
            <pc:docMk/>
            <pc:sldMk cId="3049962918" sldId="260"/>
            <ac:spMk id="2" creationId="{D74028F4-CE08-0929-E26B-81B4ABD3268E}"/>
          </ac:spMkLst>
        </pc:spChg>
        <pc:graphicFrameChg chg="mod modGraphic">
          <ac:chgData name="井上貴博 Takahiro Inoue" userId="cddcb403-2048-4f05-93e8-0ee82801f595" providerId="ADAL" clId="{84AFB8CB-CC04-4BB4-89BF-4FF7A414A8E0}" dt="2026-03-31T06:25:23.341" v="85"/>
          <ac:graphicFrameMkLst>
            <pc:docMk/>
            <pc:sldMk cId="3049962918" sldId="260"/>
            <ac:graphicFrameMk id="9" creationId="{0025A975-FFF2-B038-3C16-C40A4B159C51}"/>
          </ac:graphicFrameMkLst>
        </pc:graphicFrameChg>
      </pc:sldChg>
      <pc:sldChg chg="delSp modSp add mod">
        <pc:chgData name="井上貴博 Takahiro Inoue" userId="cddcb403-2048-4f05-93e8-0ee82801f595" providerId="ADAL" clId="{84AFB8CB-CC04-4BB4-89BF-4FF7A414A8E0}" dt="2026-03-31T06:26:35.410" v="98" actId="6549"/>
        <pc:sldMkLst>
          <pc:docMk/>
          <pc:sldMk cId="2783753355" sldId="261"/>
        </pc:sldMkLst>
        <pc:spChg chg="del">
          <ac:chgData name="井上貴博 Takahiro Inoue" userId="cddcb403-2048-4f05-93e8-0ee82801f595" providerId="ADAL" clId="{84AFB8CB-CC04-4BB4-89BF-4FF7A414A8E0}" dt="2026-03-31T06:26:28.870" v="96" actId="478"/>
          <ac:spMkLst>
            <pc:docMk/>
            <pc:sldMk cId="2783753355" sldId="261"/>
            <ac:spMk id="3" creationId="{FF25456D-EA57-3B52-3539-8DD14C5EB7BE}"/>
          </ac:spMkLst>
        </pc:spChg>
        <pc:graphicFrameChg chg="modGraphic">
          <ac:chgData name="井上貴博 Takahiro Inoue" userId="cddcb403-2048-4f05-93e8-0ee82801f595" providerId="ADAL" clId="{84AFB8CB-CC04-4BB4-89BF-4FF7A414A8E0}" dt="2026-03-31T06:26:35.410" v="98" actId="6549"/>
          <ac:graphicFrameMkLst>
            <pc:docMk/>
            <pc:sldMk cId="2783753355" sldId="261"/>
            <ac:graphicFrameMk id="9" creationId="{E72A91D3-84B3-70D7-6F68-21DC35D8B8AE}"/>
          </ac:graphicFrameMkLst>
        </pc:graphicFrameChg>
      </pc:sldChg>
    </pc:docChg>
  </pc:docChgLst>
  <pc:docChgLst>
    <pc:chgData name="INOUE, TAKAHIRO" userId="3d6c5903-ad54-4ed0-a1e1-0061864ca815" providerId="ADAL" clId="{C7B6BDE7-BEB6-4ADD-AE11-A178E354600D}"/>
    <pc:docChg chg="undo custSel addSld delSld modSld">
      <pc:chgData name="INOUE, TAKAHIRO" userId="3d6c5903-ad54-4ed0-a1e1-0061864ca815" providerId="ADAL" clId="{C7B6BDE7-BEB6-4ADD-AE11-A178E354600D}" dt="2025-04-01T09:04:41.682" v="598" actId="20577"/>
      <pc:docMkLst>
        <pc:docMk/>
      </pc:docMkLst>
      <pc:sldChg chg="addSp delSp modSp add mod setBg delDesignElem">
        <pc:chgData name="INOUE, TAKAHIRO" userId="3d6c5903-ad54-4ed0-a1e1-0061864ca815" providerId="ADAL" clId="{C7B6BDE7-BEB6-4ADD-AE11-A178E354600D}" dt="2025-04-01T09:02:18.176" v="430"/>
        <pc:sldMkLst>
          <pc:docMk/>
          <pc:sldMk cId="902470948" sldId="256"/>
        </pc:sldMkLst>
      </pc:sldChg>
      <pc:sldChg chg="del">
        <pc:chgData name="INOUE, TAKAHIRO" userId="3d6c5903-ad54-4ed0-a1e1-0061864ca815" providerId="ADAL" clId="{C7B6BDE7-BEB6-4ADD-AE11-A178E354600D}" dt="2025-04-01T08:51:33.563" v="0" actId="47"/>
        <pc:sldMkLst>
          <pc:docMk/>
          <pc:sldMk cId="3175339375" sldId="256"/>
        </pc:sldMkLst>
      </pc:sldChg>
      <pc:sldChg chg="addSp modSp add mod">
        <pc:chgData name="INOUE, TAKAHIRO" userId="3d6c5903-ad54-4ed0-a1e1-0061864ca815" providerId="ADAL" clId="{C7B6BDE7-BEB6-4ADD-AE11-A178E354600D}" dt="2025-04-01T09:04:41.682" v="598" actId="20577"/>
        <pc:sldMkLst>
          <pc:docMk/>
          <pc:sldMk cId="23922627" sldId="257"/>
        </pc:sldMkLst>
      </pc:sldChg>
      <pc:sldChg chg="addSp delSp modSp del mod">
        <pc:chgData name="INOUE, TAKAHIRO" userId="3d6c5903-ad54-4ed0-a1e1-0061864ca815" providerId="ADAL" clId="{C7B6BDE7-BEB6-4ADD-AE11-A178E354600D}" dt="2025-04-01T08:57:53.844" v="175" actId="47"/>
        <pc:sldMkLst>
          <pc:docMk/>
          <pc:sldMk cId="78467106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4008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377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717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0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970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84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217581" y="0"/>
            <a:ext cx="7974419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4" y="5790611"/>
            <a:ext cx="6419851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879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orange gradient&#10;&#10;Description automatically generated">
            <a:extLst>
              <a:ext uri="{FF2B5EF4-FFF2-40B4-BE49-F238E27FC236}">
                <a16:creationId xmlns:a16="http://schemas.microsoft.com/office/drawing/2014/main" id="{A6AA4749-61B2-63A3-82D8-182FAD3CB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AA06CCA-86AE-0B8A-BC6C-745E41B4A4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4578419" cy="809834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2"/>
            <a:ext cx="4826896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9E3-0DF9-BF88-D9B1-4721AAF25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14992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5B0DD2-2428-54C9-49A8-458F9496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60443"/>
            <a:ext cx="7364412" cy="4140000"/>
          </a:xfrm>
        </p:spPr>
        <p:txBody>
          <a:bodyPr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5708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9C0A6453-E4D5-CF55-0E8C-990D85B3B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9600"/>
            <a:ext cx="7364412" cy="809834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994C94-AE7A-32C4-6201-E544C5E18F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9676" y="1560443"/>
            <a:ext cx="3960000" cy="3806687"/>
          </a:xfrm>
        </p:spPr>
        <p:txBody>
          <a:bodyPr spcCol="450000">
            <a:normAutofit/>
          </a:bodyPr>
          <a:lstStyle>
            <a:lvl1pPr marL="457200" indent="-457200">
              <a:spcBef>
                <a:spcPts val="1100"/>
              </a:spcBef>
              <a:buFont typeface="+mj-lt"/>
              <a:buAutoNum type="arabicPeriod"/>
              <a:defRPr b="0"/>
            </a:lvl1pPr>
            <a:lvl2pPr marL="432000" indent="-216000">
              <a:spcBef>
                <a:spcPts val="500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6456283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icture Placeholder 1035">
            <a:extLst>
              <a:ext uri="{FF2B5EF4-FFF2-40B4-BE49-F238E27FC236}">
                <a16:creationId xmlns:a16="http://schemas.microsoft.com/office/drawing/2014/main" id="{7AA4D6D0-4766-1D05-8A41-65097B5A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menu &gt; </a:t>
            </a:r>
            <a:r>
              <a:rPr lang="en-US" noProof="0" dirty="0"/>
              <a:t>Header</a:t>
            </a:r>
            <a:r>
              <a:rPr lang="en-US" dirty="0"/>
              <a:t>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0"/>
            <a:ext cx="4381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364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329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300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676" y="0"/>
            <a:ext cx="6791324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291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7351" y="0"/>
            <a:ext cx="6724650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407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313" y="-1"/>
            <a:ext cx="5881687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685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84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303" y="0"/>
            <a:ext cx="6582697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620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7203" y="0"/>
            <a:ext cx="6044798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691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 dirty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3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>
            <a:normAutofit/>
          </a:bodyPr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546576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020628" cy="36905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957474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0"/>
            <a:ext cx="5041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91161" cy="36905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456037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931963"/>
            <a:ext cx="4579843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633" y="1008462"/>
            <a:ext cx="4240340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>
            <a:normAutofit/>
          </a:bodyPr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 dirty="0"/>
              <a:t>“Click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ja-JP" altLang="en-US"/>
              <a:t>グラフを追加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r>
              <a:rPr lang="ja-JP" altLang="en-US"/>
              <a:t>表を追加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723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>
            <a:norm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>
            <a:norm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footnote or delete text box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43434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0"/>
            <a:ext cx="17399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76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7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2326-B07D-BF83-51ED-AC8FF8525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F5CE2-F0EA-2E49-D5F3-1412E594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E3452-22FA-4C7E-0A0B-E0C95A1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9B16-D23E-4A0B-9DA3-CD7E32DFC41E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51AA-8C48-4D65-3A03-460C82CB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C3EE-5063-4E3E-39A7-67200574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1836-D019-4D9D-908B-119382BC39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6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15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208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641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 dirty="0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18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2" r:id="rId2"/>
    <p:sldLayoutId id="214748373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66" r:id="rId16"/>
    <p:sldLayoutId id="2147483765" r:id="rId17"/>
    <p:sldLayoutId id="2147483767" r:id="rId18"/>
    <p:sldLayoutId id="2147483650" r:id="rId19"/>
    <p:sldLayoutId id="2147483659" r:id="rId20"/>
    <p:sldLayoutId id="2147483660" r:id="rId21"/>
    <p:sldLayoutId id="2147483656" r:id="rId22"/>
    <p:sldLayoutId id="2147483687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681" r:id="rId32"/>
    <p:sldLayoutId id="2147483668" r:id="rId33"/>
    <p:sldLayoutId id="2147483667" r:id="rId34"/>
    <p:sldLayoutId id="2147483669" r:id="rId35"/>
    <p:sldLayoutId id="2147483683" r:id="rId36"/>
    <p:sldLayoutId id="2147483684" r:id="rId37"/>
    <p:sldLayoutId id="2147483672" r:id="rId38"/>
    <p:sldLayoutId id="2147483695" r:id="rId39"/>
    <p:sldLayoutId id="2147483673" r:id="rId40"/>
    <p:sldLayoutId id="2147483753" r:id="rId41"/>
    <p:sldLayoutId id="2147483754" r:id="rId42"/>
    <p:sldLayoutId id="2147483690" r:id="rId43"/>
    <p:sldLayoutId id="2147483688" r:id="rId44"/>
    <p:sldLayoutId id="2147483738" r:id="rId45"/>
    <p:sldLayoutId id="2147483670" r:id="rId46"/>
    <p:sldLayoutId id="2147483671" r:id="rId47"/>
    <p:sldLayoutId id="2147483692" r:id="rId48"/>
    <p:sldLayoutId id="2147483693" r:id="rId49"/>
    <p:sldLayoutId id="2147483694" r:id="rId50"/>
    <p:sldLayoutId id="2147483654" r:id="rId51"/>
    <p:sldLayoutId id="2147483655" r:id="rId52"/>
    <p:sldLayoutId id="2147483736" r:id="rId53"/>
    <p:sldLayoutId id="2147483763" r:id="rId54"/>
    <p:sldLayoutId id="2147483764" r:id="rId55"/>
    <p:sldLayoutId id="2147483768" r:id="rId5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kumimoji="1"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kumimoji="1"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627A-EC8D-F9C0-BFD8-C2EF3047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" y="247160"/>
            <a:ext cx="7531100" cy="1184295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400" dirty="0"/>
              <a:t>SAS</a:t>
            </a:r>
            <a:r>
              <a:rPr kumimoji="1" lang="ja-JP" altLang="en-US" sz="2400" dirty="0"/>
              <a:t>ユーザー総会 </a:t>
            </a:r>
            <a:r>
              <a:rPr kumimoji="1" lang="en-US" altLang="ja-JP" sz="2400" dirty="0"/>
              <a:t>2025</a:t>
            </a:r>
            <a:br>
              <a:rPr kumimoji="1" lang="en-US" altLang="ja-JP" dirty="0"/>
            </a:br>
            <a:r>
              <a:rPr kumimoji="1" lang="en-US" altLang="ja-JP" sz="2800" dirty="0"/>
              <a:t>SAS</a:t>
            </a:r>
            <a:r>
              <a:rPr kumimoji="1" lang="ja-JP" altLang="en-US" sz="2800" dirty="0"/>
              <a:t>プログラミングコンテスト</a:t>
            </a:r>
            <a:br>
              <a:rPr kumimoji="1" lang="en-US" altLang="ja-JP" sz="2800" dirty="0"/>
            </a:br>
            <a:r>
              <a:rPr kumimoji="1" lang="ja-JP" altLang="en-US" sz="4000" b="1" dirty="0"/>
              <a:t>リバーシーチャンピオンシップ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BDC12-C3F9-0A5F-2CAD-CFB32671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224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A74E3707-3629-A54A-0A1C-838399D73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72268"/>
              </p:ext>
            </p:extLst>
          </p:nvPr>
        </p:nvGraphicFramePr>
        <p:xfrm>
          <a:off x="472707" y="1511166"/>
          <a:ext cx="11250864" cy="47933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7988">
                  <a:extLst>
                    <a:ext uri="{9D8B030D-6E8A-4147-A177-3AD203B41FA5}">
                      <a16:colId xmlns:a16="http://schemas.microsoft.com/office/drawing/2014/main" val="768039244"/>
                    </a:ext>
                  </a:extLst>
                </a:gridCol>
                <a:gridCol w="9172876">
                  <a:extLst>
                    <a:ext uri="{9D8B030D-6E8A-4147-A177-3AD203B41FA5}">
                      <a16:colId xmlns:a16="http://schemas.microsoft.com/office/drawing/2014/main" val="3133180837"/>
                    </a:ext>
                  </a:extLst>
                </a:gridCol>
              </a:tblGrid>
              <a:tr h="542576"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お名前（ご所属）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78464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ja-JP" altLang="en-US" sz="1800" b="0">
                          <a:latin typeface="+mj-ea"/>
                          <a:ea typeface="+mj-ea"/>
                        </a:rPr>
                        <a:t>プログラムの特徴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13562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ja-JP" altLang="en-US" sz="1800" b="0">
                          <a:latin typeface="+mj-ea"/>
                          <a:ea typeface="+mj-ea"/>
                        </a:rPr>
                        <a:t>コメント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55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47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8F4C-703A-C0EA-948B-20244416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E3B-0FFA-8283-E99D-7C6CBF2FE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" y="247160"/>
            <a:ext cx="7531100" cy="1184295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/>
              <a:t>SAS Programming Contest</a:t>
            </a:r>
            <a:br>
              <a:rPr lang="en-US" altLang="ja-JP" sz="2400" dirty="0"/>
            </a:br>
            <a:r>
              <a:rPr lang="en-US" altLang="ja-JP" sz="4800" dirty="0" err="1"/>
              <a:t>Reversi</a:t>
            </a:r>
            <a:r>
              <a:rPr lang="en-US" altLang="ja-JP" sz="4800" dirty="0"/>
              <a:t> Championship</a:t>
            </a:r>
            <a:endParaRPr kumimoji="1" lang="ja-JP" altLang="en-US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ECD62C-DAF2-9AF0-55FD-4D004930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224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72A91D3-84B3-70D7-6F68-21DC35D8B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74713"/>
              </p:ext>
            </p:extLst>
          </p:nvPr>
        </p:nvGraphicFramePr>
        <p:xfrm>
          <a:off x="472707" y="1511166"/>
          <a:ext cx="11250864" cy="47933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7988">
                  <a:extLst>
                    <a:ext uri="{9D8B030D-6E8A-4147-A177-3AD203B41FA5}">
                      <a16:colId xmlns:a16="http://schemas.microsoft.com/office/drawing/2014/main" val="768039244"/>
                    </a:ext>
                  </a:extLst>
                </a:gridCol>
                <a:gridCol w="9172876">
                  <a:extLst>
                    <a:ext uri="{9D8B030D-6E8A-4147-A177-3AD203B41FA5}">
                      <a16:colId xmlns:a16="http://schemas.microsoft.com/office/drawing/2014/main" val="3133180837"/>
                    </a:ext>
                  </a:extLst>
                </a:gridCol>
              </a:tblGrid>
              <a:tr h="542576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Name (Affiliation)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78464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Key Features of the Program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13562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Comment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55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5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E71BB-D792-7C51-9D9F-06301D03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F4BA-BEAF-F480-9354-A68410E5A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" y="247160"/>
            <a:ext cx="7531100" cy="1184295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400" dirty="0"/>
              <a:t>SAS</a:t>
            </a:r>
            <a:r>
              <a:rPr kumimoji="1" lang="ja-JP" altLang="en-US" sz="2400" dirty="0"/>
              <a:t>ユーザー総会 </a:t>
            </a:r>
            <a:r>
              <a:rPr kumimoji="1" lang="en-US" altLang="ja-JP" sz="2400" dirty="0"/>
              <a:t>2025</a:t>
            </a:r>
            <a:br>
              <a:rPr kumimoji="1" lang="en-US" altLang="ja-JP" dirty="0"/>
            </a:br>
            <a:r>
              <a:rPr kumimoji="1" lang="en-US" altLang="ja-JP" sz="2800" dirty="0"/>
              <a:t>SAS</a:t>
            </a:r>
            <a:r>
              <a:rPr kumimoji="1" lang="ja-JP" altLang="en-US" sz="2800" dirty="0"/>
              <a:t>プログラミングコンテスト</a:t>
            </a:r>
            <a:br>
              <a:rPr kumimoji="1" lang="en-US" altLang="ja-JP" sz="2800" dirty="0"/>
            </a:br>
            <a:r>
              <a:rPr kumimoji="1" lang="ja-JP" altLang="en-US" sz="4000" b="1" dirty="0"/>
              <a:t>リバーシーチャンピオンシップ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85DB2F-64D0-E5B8-964F-EFE1B59D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224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8EC4369-FCC0-EAF8-0330-3A98F8874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68761"/>
              </p:ext>
            </p:extLst>
          </p:nvPr>
        </p:nvGraphicFramePr>
        <p:xfrm>
          <a:off x="472707" y="1511166"/>
          <a:ext cx="11250864" cy="47933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7988">
                  <a:extLst>
                    <a:ext uri="{9D8B030D-6E8A-4147-A177-3AD203B41FA5}">
                      <a16:colId xmlns:a16="http://schemas.microsoft.com/office/drawing/2014/main" val="768039244"/>
                    </a:ext>
                  </a:extLst>
                </a:gridCol>
                <a:gridCol w="9172876">
                  <a:extLst>
                    <a:ext uri="{9D8B030D-6E8A-4147-A177-3AD203B41FA5}">
                      <a16:colId xmlns:a16="http://schemas.microsoft.com/office/drawing/2014/main" val="3133180837"/>
                    </a:ext>
                  </a:extLst>
                </a:gridCol>
              </a:tblGrid>
              <a:tr h="542576"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お名前（ご所属）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 err="1">
                          <a:latin typeface="+mj-ea"/>
                          <a:ea typeface="+mj-ea"/>
                        </a:rPr>
                        <a:t>xxxx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ja-JP" sz="1800" b="0" dirty="0" err="1">
                          <a:latin typeface="+mj-ea"/>
                          <a:ea typeface="+mj-ea"/>
                        </a:rPr>
                        <a:t>xxxx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（サンプル株式会社）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78464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プログラムの特徴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200" dirty="0"/>
                        <a:t>選択可能セル</a:t>
                      </a:r>
                      <a:r>
                        <a:rPr lang="en-US" altLang="ja-JP" sz="3200" dirty="0"/>
                        <a:t>(99)</a:t>
                      </a:r>
                      <a:r>
                        <a:rPr lang="ja-JP" altLang="en-US" sz="3200" dirty="0"/>
                        <a:t>から、無作為に一つを選ぶ</a:t>
                      </a:r>
                    </a:p>
                    <a:p>
                      <a:r>
                        <a:rPr lang="ja-JP" altLang="en-US" sz="3200" dirty="0"/>
                        <a:t>一様乱数</a:t>
                      </a:r>
                      <a:r>
                        <a:rPr lang="en-US" altLang="ja-JP" sz="3200" dirty="0"/>
                        <a:t>(</a:t>
                      </a:r>
                      <a:r>
                        <a:rPr lang="en-US" altLang="ja-JP" sz="3200" dirty="0" err="1"/>
                        <a:t>ranuni</a:t>
                      </a:r>
                      <a:r>
                        <a:rPr lang="en-US" altLang="ja-JP" sz="3200" dirty="0"/>
                        <a:t>)</a:t>
                      </a:r>
                      <a:r>
                        <a:rPr lang="ja-JP" altLang="en-US" sz="3200" dirty="0"/>
                        <a:t>で引数を</a:t>
                      </a:r>
                      <a:r>
                        <a:rPr lang="en-US" altLang="ja-JP" sz="3200" dirty="0"/>
                        <a:t>0</a:t>
                      </a:r>
                      <a:r>
                        <a:rPr lang="ja-JP" altLang="en-US" sz="3200" dirty="0"/>
                        <a:t>にしたことにより、実行ごとに結果が異なるように工夫</a:t>
                      </a:r>
                      <a:endParaRPr kumimoji="1" lang="ja-JP" altLang="en-US" sz="32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13562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ja-JP" altLang="en-US" sz="1800" b="0">
                          <a:latin typeface="+mj-ea"/>
                          <a:ea typeface="+mj-ea"/>
                        </a:rPr>
                        <a:t>コメント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+mj-ea"/>
                          <a:ea typeface="+mj-ea"/>
                        </a:rPr>
                        <a:t>実行速度だけは、最速の自信あり。</a:t>
                      </a:r>
                    </a:p>
                    <a:p>
                      <a:r>
                        <a:rPr kumimoji="1" lang="ja-JP" altLang="en-US" sz="3200" b="0" dirty="0">
                          <a:latin typeface="+mj-ea"/>
                          <a:ea typeface="+mj-ea"/>
                        </a:rPr>
                        <a:t>ランダム要素があるため、空気を読まずに優勝してしまったら、どうしようとドキドキしています。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55183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F5711DE-FEB4-43BA-E773-E712A87FB5C3}"/>
              </a:ext>
            </a:extLst>
          </p:cNvPr>
          <p:cNvSpPr/>
          <p:nvPr/>
        </p:nvSpPr>
        <p:spPr>
          <a:xfrm>
            <a:off x="6393168" y="0"/>
            <a:ext cx="56348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Ｓａｍｐｌｅ</a:t>
            </a:r>
          </a:p>
        </p:txBody>
      </p:sp>
    </p:spTree>
    <p:extLst>
      <p:ext uri="{BB962C8B-B14F-4D97-AF65-F5344CB8AC3E}">
        <p14:creationId xmlns:p14="http://schemas.microsoft.com/office/powerpoint/2010/main" val="239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F932-54E6-3F19-92AB-C32ADCD9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28F4-CE08-0929-E26B-81B4ABD32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" y="247160"/>
            <a:ext cx="7531100" cy="1184295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/>
              <a:t>SAS Programming Contest</a:t>
            </a:r>
            <a:br>
              <a:rPr lang="en-US" altLang="ja-JP" sz="2400" dirty="0"/>
            </a:br>
            <a:r>
              <a:rPr lang="en-US" altLang="ja-JP" sz="4800" dirty="0" err="1"/>
              <a:t>Reversi</a:t>
            </a:r>
            <a:r>
              <a:rPr lang="en-US" altLang="ja-JP" sz="4800" dirty="0"/>
              <a:t> Championship</a:t>
            </a:r>
            <a:endParaRPr kumimoji="1" lang="ja-JP" altLang="en-US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5B7629-A1C9-AB19-2BED-DCCAB7E4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224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025A975-FFF2-B038-3C16-C40A4B159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1205"/>
              </p:ext>
            </p:extLst>
          </p:nvPr>
        </p:nvGraphicFramePr>
        <p:xfrm>
          <a:off x="472707" y="1511166"/>
          <a:ext cx="11250864" cy="479338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7988">
                  <a:extLst>
                    <a:ext uri="{9D8B030D-6E8A-4147-A177-3AD203B41FA5}">
                      <a16:colId xmlns:a16="http://schemas.microsoft.com/office/drawing/2014/main" val="768039244"/>
                    </a:ext>
                  </a:extLst>
                </a:gridCol>
                <a:gridCol w="9172876">
                  <a:extLst>
                    <a:ext uri="{9D8B030D-6E8A-4147-A177-3AD203B41FA5}">
                      <a16:colId xmlns:a16="http://schemas.microsoft.com/office/drawing/2014/main" val="3133180837"/>
                    </a:ext>
                  </a:extLst>
                </a:gridCol>
              </a:tblGrid>
              <a:tr h="542576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Name (Affiliation)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 err="1">
                          <a:latin typeface="+mj-ea"/>
                          <a:ea typeface="+mj-ea"/>
                        </a:rPr>
                        <a:t>xxxx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ja-JP" sz="1800" b="0" dirty="0" err="1">
                          <a:latin typeface="+mj-ea"/>
                          <a:ea typeface="+mj-ea"/>
                        </a:rPr>
                        <a:t>xxxx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Sample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Corporation</a:t>
                      </a:r>
                      <a:r>
                        <a:rPr kumimoji="1" lang="ja-JP" altLang="en-US" sz="1800" b="0" dirty="0"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978464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Key Features of the Program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0" dirty="0">
                          <a:latin typeface="+mj-ea"/>
                          <a:ea typeface="+mj-ea"/>
                        </a:rPr>
                        <a:t>From the 99 selectable cells, one cell is chosen at random. By setting the argument of the uniform random function (</a:t>
                      </a:r>
                      <a:r>
                        <a:rPr kumimoji="1" lang="en-US" altLang="ja-JP" sz="3200" b="0" dirty="0" err="1">
                          <a:latin typeface="+mj-ea"/>
                          <a:ea typeface="+mj-ea"/>
                        </a:rPr>
                        <a:t>ranuni</a:t>
                      </a:r>
                      <a:r>
                        <a:rPr kumimoji="1" lang="en-US" altLang="ja-JP" sz="3200" b="0" dirty="0">
                          <a:latin typeface="+mj-ea"/>
                          <a:ea typeface="+mj-ea"/>
                        </a:rPr>
                        <a:t>) to 0, the outcome varies with each execution.</a:t>
                      </a:r>
                      <a:endParaRPr kumimoji="1" lang="ja-JP" altLang="en-US" sz="32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13562"/>
                  </a:ext>
                </a:extLst>
              </a:tr>
              <a:tr h="212540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+mj-ea"/>
                          <a:ea typeface="+mj-ea"/>
                        </a:rPr>
                        <a:t>Comment</a:t>
                      </a:r>
                      <a:endParaRPr kumimoji="1" lang="ja-JP" altLang="en-US" sz="18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0" dirty="0">
                          <a:latin typeface="+mj-ea"/>
                          <a:ea typeface="+mj-ea"/>
                        </a:rPr>
                        <a:t>As for execution speed, I am confident this is as fast as it </a:t>
                      </a:r>
                      <a:r>
                        <a:rPr kumimoji="1" lang="en-US" altLang="ja-JP" sz="3200" b="0" dirty="0" err="1">
                          <a:latin typeface="+mj-ea"/>
                          <a:ea typeface="+mj-ea"/>
                        </a:rPr>
                        <a:t>gets.That</a:t>
                      </a:r>
                      <a:r>
                        <a:rPr kumimoji="1" lang="en-US" altLang="ja-JP" sz="3200" b="0" dirty="0">
                          <a:latin typeface="+mj-ea"/>
                          <a:ea typeface="+mj-ea"/>
                        </a:rPr>
                        <a:t> said, since randomness is involved, I am a bit nervous about the possibility of winning outright without reading the room.</a:t>
                      </a:r>
                      <a:endParaRPr kumimoji="1" lang="ja-JP" altLang="en-US" sz="3200" b="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55183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E59AD5-679E-6966-1AA2-0BD5786ADD8F}"/>
              </a:ext>
            </a:extLst>
          </p:cNvPr>
          <p:cNvSpPr/>
          <p:nvPr/>
        </p:nvSpPr>
        <p:spPr>
          <a:xfrm>
            <a:off x="6393168" y="0"/>
            <a:ext cx="56348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Ｓａｍｐｌｅ</a:t>
            </a:r>
          </a:p>
        </p:txBody>
      </p:sp>
    </p:spTree>
    <p:extLst>
      <p:ext uri="{BB962C8B-B14F-4D97-AF65-F5344CB8AC3E}">
        <p14:creationId xmlns:p14="http://schemas.microsoft.com/office/powerpoint/2010/main" val="3049962918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lnSpc>
            <a:spcPct val="95000"/>
          </a:lnSpc>
          <a:defRPr sz="1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rtis_PPT_16x9_Novartis_RMLogo" id="{ACE6FC46-E03B-F841-AA6A-8979E8F75529}" vid="{0DC83B58-7FB5-2248-8925-2A7A75292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</TotalTime>
  <Words>224</Words>
  <Application>Microsoft Office PowerPoint</Application>
  <PresentationFormat>ワイド画面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Ping LCG Medium</vt:lpstr>
      <vt:lpstr>Arial</vt:lpstr>
      <vt:lpstr>Calibri</vt:lpstr>
      <vt:lpstr>Novartis | Reimagining Medicine</vt:lpstr>
      <vt:lpstr>SASユーザー総会 2025 SASプログラミングコンテスト リバーシーチャンピオンシップ</vt:lpstr>
      <vt:lpstr>SAS Programming Contest Reversi Championship</vt:lpstr>
      <vt:lpstr>SASユーザー総会 2025 SASプログラミングコンテスト リバーシーチャンピオンシップ</vt:lpstr>
      <vt:lpstr>SAS Programming Contest Reversi Championship</vt:lpstr>
    </vt:vector>
  </TitlesOfParts>
  <Company>Novartis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INOUE, TAKAHIRO</dc:creator>
  <cp:lastModifiedBy>井上貴博 Takahiro Inoue</cp:lastModifiedBy>
  <cp:revision>2</cp:revision>
  <dcterms:created xsi:type="dcterms:W3CDTF">2025-04-01T08:51:00Z</dcterms:created>
  <dcterms:modified xsi:type="dcterms:W3CDTF">2026-03-31T06:26:36Z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</Properties>
</file>